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8" r:id="rId14"/>
    <p:sldId id="288" r:id="rId15"/>
    <p:sldId id="289" r:id="rId16"/>
    <p:sldId id="290" r:id="rId17"/>
    <p:sldId id="268" r:id="rId18"/>
    <p:sldId id="291" r:id="rId19"/>
    <p:sldId id="279" r:id="rId20"/>
    <p:sldId id="29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A7AB"/>
    <a:srgbClr val="5CA5AA"/>
    <a:srgbClr val="569DA2"/>
    <a:srgbClr val="061419"/>
    <a:srgbClr val="E8E4FC"/>
    <a:srgbClr val="0E4A51"/>
    <a:srgbClr val="131C2F"/>
    <a:srgbClr val="E54949"/>
    <a:srgbClr val="EE0113"/>
    <a:srgbClr val="8900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75" d="100"/>
          <a:sy n="75" d="100"/>
        </p:scale>
        <p:origin x="288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939C2-4AA9-2C5B-8400-5C25F3AE5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A0072A-28AF-2850-8454-17AC290F2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927EB-1BC8-7502-8772-FF0E22D9D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F629C-A8BD-AC8B-9C7E-9E68C5750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924F3-4FB7-CF80-3D36-CC4FE18A7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44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36773-7451-579B-333D-7E9950020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0FC5F7-0223-AB07-3BF5-39D8FEE8C4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568A0-C836-2EA9-38A5-76EFEF3CF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7007C-9729-8F25-0009-D7C6F085D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C49C4-1AB1-E269-B74E-B756C1763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5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3B5316-DDA4-CC0A-BDFA-FF33A677B8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19A6E4-913E-CFEB-3BE0-36D600DF0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BB178-B196-DA1F-F41C-7444971EB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3AC1C-545E-9A86-7336-6A9415925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DB3C7-E8AD-5824-FF60-7EAA18C9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566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14E06-62D6-9ED5-ECBA-A93222582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1747A-EC74-78CB-F916-C33445A6D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04AC7-0424-2203-BCFB-83C56EAB1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E490E-2064-C3E2-879B-13B31ECD0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30623-305A-CDC1-9420-83E0A82A4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08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0AC4E-7B47-7B71-FF2A-12C3DDE6E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D3B07-10D0-797A-BB1C-D657B7492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01ABF-00DE-19E4-1DD4-9B38E20A9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FBCEE-7FE7-E207-0B99-D636957A3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BD3D0-3F47-55AC-A1A3-B56368E7C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21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62313-4BBC-249F-B72E-8636197C2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5B378-5B30-458D-FD03-EA789A25B4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EB70D-5A91-5D00-0D1C-31EEF634A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86974-A916-7453-0C28-71F1D1BA1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A8E1C-2594-9BF2-EEFD-AF036C285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B6FE03-02E8-ECD4-A646-B835163F1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735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7BB6B-7CAB-785A-045E-AF5C16B56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ECBEB-8CC2-7E10-F6E3-2398005D3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4F2E9D-A4F0-5FD2-52BB-207C7DD8B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A7487B-E63B-7855-6438-A74E0B1013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8222FB-68A2-3A13-444A-B37BF66ED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42F7ED-AB23-94A4-C1A4-3473598ED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EF010F-D093-6566-3C96-00738F85C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01FACC-3E73-3244-4234-A69596CAC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65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E4784-80FF-9C9B-6A0F-16FABA794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56A804-5F11-9460-8A71-8E7D7F977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57C907-9817-0D29-B18A-55C44A91D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C65403-E44B-6968-FABC-5DD35D72C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36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F09617-4A82-4ACA-3865-E8496ED76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43D5BD-F314-CBCE-B1CD-6939E63C8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1A51D-2F9A-0B10-D002-4E4130B32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03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48ADB-818F-502A-F5FA-8D56D0891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AAB21-F7E7-301B-6D53-106F09324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0AC187-E0A1-F55D-853E-F819639F5F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8C91E1-D1ED-1AAC-D064-A48341C97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2FF35-FC7E-AFE3-6E97-1C04519B9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51808-E4D1-04A6-5931-89611263D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160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870BB-7811-059F-3C46-42CAA0EC8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BFCD1B-26C9-1871-FB57-558AC3DB8C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CC67C0-D1E9-967D-D056-26281E5D0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9BA820-E524-47B5-EADB-F6EA8F0CC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AFB40D-1373-176B-E596-6C2A0DB87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3996E-B6DA-0319-C7FB-1BA44181A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783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6FBA0E-C4F7-E2D8-BA34-573CCE2A3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59A3B4-1BAF-46A8-B9D5-0AC0A5C63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BB05A-AB31-345D-78D9-6E16CFB4B6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757A3-8880-4B3C-9956-CB2ABAC94676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D2818-12B1-D5DB-4596-BA35E65C0F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171CC-0CCD-57CD-0018-101A51C664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3DB7D-7EBE-4BF7-BF12-797DC32A9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1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.jp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.jp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.jp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917C5FEA-E3A5-58F8-5296-7D682D35EA91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2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C1E3F60-B850-350F-7A67-8E574E16E5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31" t="-778" r="9078" b="778"/>
            <a:stretch/>
          </p:blipFill>
          <p:spPr>
            <a:xfrm>
              <a:off x="5234940" y="1939965"/>
              <a:ext cx="1722120" cy="1722120"/>
            </a:xfrm>
            <a:prstGeom prst="roundRect">
              <a:avLst>
                <a:gd name="adj" fmla="val 8260"/>
              </a:avLst>
            </a:prstGeom>
            <a:effectLst>
              <a:outerShdw blurRad="368300" dist="38100" dir="18900000" sx="99000" sy="99000" algn="bl" rotWithShape="0">
                <a:prstClr val="black">
                  <a:alpha val="89000"/>
                </a:prstClr>
              </a:outerShdw>
            </a:effec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81435" y="3724054"/>
              <a:ext cx="2388319" cy="2062103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Aston Martin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250 mph (402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2020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Cosworth-developed 6.5-liter V12 naturally aspirat-  ed engine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757 lb.-ft (1,027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827005" y="3061056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Aston Martin Valkyrie  </a:t>
              </a: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237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9592657" y="2392760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844B4D8-D823-F6E7-24BD-8E5AA0AA153E}"/>
              </a:ext>
            </a:extLst>
          </p:cNvPr>
          <p:cNvSpPr txBox="1"/>
          <p:nvPr/>
        </p:nvSpPr>
        <p:spPr>
          <a:xfrm rot="16200000">
            <a:off x="2819422" y="2480586"/>
            <a:ext cx="45909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kern="100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anose="02020603050405020304" pitchFamily="18" charset="0"/>
              </a:rPr>
              <a:t>Porsche Carrera</a:t>
            </a:r>
            <a:r>
              <a:rPr lang="en-US" sz="3200" b="1" kern="100" dirty="0">
                <a:solidFill>
                  <a:schemeClr val="bg1"/>
                </a:solidFill>
                <a:effectLst/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anose="02020603050405020304" pitchFamily="18" charset="0"/>
              </a:rPr>
              <a:t>  </a:t>
            </a:r>
          </a:p>
          <a:p>
            <a:endParaRPr lang="en-US" b="1" dirty="0">
              <a:solidFill>
                <a:schemeClr val="bg1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536088-C1CE-28DF-5A2A-E8E00BD531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5D98336-C2D2-6FFC-EEF9-F4759A49972B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4742F4D-F3E5-A096-45B9-67339E737DA0}"/>
                </a:ext>
              </a:extLst>
            </p:cNvPr>
            <p:cNvGrpSpPr/>
            <p:nvPr/>
          </p:nvGrpSpPr>
          <p:grpSpPr>
            <a:xfrm>
              <a:off x="4737805" y="1123911"/>
              <a:ext cx="2936837" cy="4893164"/>
              <a:chOff x="4737805" y="1123911"/>
              <a:chExt cx="2936837" cy="4893164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96DBCF33-9FFD-0CBD-BAD1-88483DCEAFC3}"/>
                  </a:ext>
                </a:extLst>
              </p:cNvPr>
              <p:cNvSpPr/>
              <p:nvPr/>
            </p:nvSpPr>
            <p:spPr>
              <a:xfrm>
                <a:off x="5009231" y="1170343"/>
                <a:ext cx="2665411" cy="4527550"/>
              </a:xfrm>
              <a:prstGeom prst="roundRect">
                <a:avLst>
                  <a:gd name="adj" fmla="val 4040"/>
                </a:avLst>
              </a:prstGeom>
              <a:gradFill>
                <a:gsLst>
                  <a:gs pos="90000">
                    <a:srgbClr val="0E4A51">
                      <a:alpha val="50000"/>
                    </a:srgbClr>
                  </a:gs>
                  <a:gs pos="0">
                    <a:srgbClr val="E54949"/>
                  </a:gs>
                </a:gsLst>
                <a:lin ang="2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678D408-5101-D9F3-F9A1-89E37F6C6C83}"/>
                  </a:ext>
                </a:extLst>
              </p:cNvPr>
              <p:cNvGrpSpPr/>
              <p:nvPr/>
            </p:nvGrpSpPr>
            <p:grpSpPr>
              <a:xfrm>
                <a:off x="4824948" y="1489525"/>
                <a:ext cx="2665411" cy="4527550"/>
                <a:chOff x="6278603" y="1626868"/>
                <a:chExt cx="2665411" cy="4527550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3A05748B-7335-D428-C597-C509CF57D817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50800" dir="5400000" sx="1000" sy="1000" algn="ctr" rotWithShape="0">
                    <a:srgbClr val="E8E4FC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609A825E-BEF2-94A7-8C29-C5B45485E890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blipFill dpi="0" rotWithShape="1">
                  <a:blip r:embed="rId4">
                    <a:alphaModFix amt="77000"/>
                  </a:blip>
                  <a:srcRect/>
                  <a:stretch>
                    <a:fillRect/>
                  </a:stretch>
                </a:blipFill>
                <a:ln>
                  <a:noFill/>
                </a:ln>
                <a:effectLst>
                  <a:outerShdw blurRad="508000" dist="50800" dir="5400000" sx="70000" sy="70000" algn="ctr" rotWithShape="0">
                    <a:schemeClr val="tx1">
                      <a:lumMod val="75000"/>
                      <a:lumOff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750A2981-05AA-8F4B-5D8B-42CC0BF66748}"/>
                  </a:ext>
                </a:extLst>
              </p:cNvPr>
              <p:cNvSpPr/>
              <p:nvPr/>
            </p:nvSpPr>
            <p:spPr>
              <a:xfrm>
                <a:off x="5514535" y="1651039"/>
                <a:ext cx="1722120" cy="1722120"/>
              </a:xfrm>
              <a:prstGeom prst="roundRect">
                <a:avLst>
                  <a:gd name="adj" fmla="val 5162"/>
                </a:avLst>
              </a:prstGeom>
              <a:pattFill prst="weave">
                <a:fgClr>
                  <a:srgbClr val="569DA2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5BA572A-B4B0-B43E-03A2-7F6BE9030649}"/>
                  </a:ext>
                </a:extLst>
              </p:cNvPr>
              <p:cNvSpPr txBox="1"/>
              <p:nvPr/>
            </p:nvSpPr>
            <p:spPr>
              <a:xfrm>
                <a:off x="5142972" y="3862248"/>
                <a:ext cx="2388319" cy="2028504"/>
              </a:xfrm>
              <a:prstGeom prst="rect">
                <a:avLst/>
              </a:prstGeom>
              <a:noFill/>
              <a:effectLst>
                <a:reflection blurRad="6350" endPos="0" dir="5400000" sy="-100000" algn="bl" rotWithShape="0"/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Manufact. 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Porsche Carrera</a:t>
                </a:r>
              </a:p>
              <a:p>
                <a:endParaRPr lang="en-US" sz="12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Top Speed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Approximately 182 mph (292 km/h) </a:t>
                </a:r>
              </a:p>
              <a:p>
                <a:r>
                  <a:rPr lang="en-US" sz="12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Launch Date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2020</a:t>
                </a: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Engine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</a:t>
                </a:r>
                <a:r>
                  <a:rPr lang="en-US" sz="1200" kern="100" dirty="0">
                    <a:solidFill>
                      <a:schemeClr val="bg1"/>
                    </a:solidFill>
                    <a:effectLst/>
                    <a:latin typeface="Adobe Fan Heiti Std B" panose="020B0700000000000000" pitchFamily="34" charset="-128"/>
                    <a:ea typeface="Adobe Fan Heiti Std B" panose="020B0700000000000000" pitchFamily="34" charset="-128"/>
                    <a:cs typeface="Times New Roman" panose="02020603050405020304" pitchFamily="18" charset="0"/>
                  </a:rPr>
                  <a:t>3.0-liter turbocharged flat-six engine </a:t>
                </a: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Torque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Approximately 331 lb.-ft (450 Nm)</a:t>
                </a:r>
              </a:p>
            </p:txBody>
          </p:sp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1A7C6F84-D556-8D4E-6DB2-A8C457C935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5813" r="25813"/>
              <a:stretch/>
            </p:blipFill>
            <p:spPr>
              <a:xfrm>
                <a:off x="5284425" y="1895584"/>
                <a:ext cx="1722120" cy="1722120"/>
              </a:xfrm>
              <a:prstGeom prst="roundRect">
                <a:avLst>
                  <a:gd name="adj" fmla="val 8555"/>
                </a:avLst>
              </a:prstGeom>
              <a:effectLst>
                <a:outerShdw blurRad="368300" dist="38100" dir="18900000" sx="99000" sy="99000" algn="bl" rotWithShape="0">
                  <a:prstClr val="black">
                    <a:alpha val="89000"/>
                  </a:prstClr>
                </a:outerShdw>
              </a:effec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5AE1994-AA32-C0CF-9D2B-18D04CAD58A9}"/>
                  </a:ext>
                </a:extLst>
              </p:cNvPr>
              <p:cNvSpPr txBox="1"/>
              <p:nvPr/>
            </p:nvSpPr>
            <p:spPr>
              <a:xfrm rot="16200000">
                <a:off x="2988668" y="2873048"/>
                <a:ext cx="40830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Porsche Carrera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8506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10341957" y="225365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FC8D940-411C-6650-E483-951F6870A0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D10DDDE7-8E5C-51C3-4601-CE390A4C4DD2}"/>
              </a:ext>
            </a:extLst>
          </p:cNvPr>
          <p:cNvGrpSpPr/>
          <p:nvPr/>
        </p:nvGrpSpPr>
        <p:grpSpPr>
          <a:xfrm>
            <a:off x="4416424" y="151211"/>
            <a:ext cx="3571500" cy="6857280"/>
            <a:chOff x="4416424" y="1512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416424" y="1512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28281" y="11830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62053" y="14491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4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33585" y="16637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62022" y="3874948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Lexus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202 mph (325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2010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</a:t>
              </a:r>
              <a:r>
                <a:rPr lang="en-US" sz="1200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4.8-liter V10 naturally aspirated engine  </a:t>
              </a:r>
              <a:endParaRPr lang="en-US" sz="1200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354 lb.-ft (480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866354" y="2093912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Lexus LFA</a:t>
              </a:r>
              <a:endParaRPr lang="en-US" sz="3200" b="1" kern="100" dirty="0">
                <a:solidFill>
                  <a:schemeClr val="bg1"/>
                </a:solidFill>
                <a:effectLst/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anose="02020603050405020304" pitchFamily="18" charset="0"/>
              </a:endParaRP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86296E3-5774-103F-3251-84EF265CAD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1583" r="18875"/>
            <a:stretch/>
          </p:blipFill>
          <p:spPr>
            <a:xfrm flipH="1">
              <a:off x="5361826" y="1926370"/>
              <a:ext cx="1722120" cy="1722120"/>
            </a:xfrm>
            <a:prstGeom prst="roundRect">
              <a:avLst>
                <a:gd name="adj" fmla="val 8186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3583346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8275765" y="2508527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5027C0-DD45-5800-B437-B86BF57461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284EAF35-A3A3-61A0-20FC-1A69E56A3526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223F55B-E403-B4A3-E068-F1FE0A64CA31}"/>
                </a:ext>
              </a:extLst>
            </p:cNvPr>
            <p:cNvGrpSpPr/>
            <p:nvPr/>
          </p:nvGrpSpPr>
          <p:grpSpPr>
            <a:xfrm>
              <a:off x="4691606" y="1170343"/>
              <a:ext cx="2983036" cy="4793616"/>
              <a:chOff x="4691606" y="1170343"/>
              <a:chExt cx="2983036" cy="4793616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96DBCF33-9FFD-0CBD-BAD1-88483DCEAFC3}"/>
                  </a:ext>
                </a:extLst>
              </p:cNvPr>
              <p:cNvSpPr/>
              <p:nvPr/>
            </p:nvSpPr>
            <p:spPr>
              <a:xfrm>
                <a:off x="5009231" y="1170343"/>
                <a:ext cx="2665411" cy="4527550"/>
              </a:xfrm>
              <a:prstGeom prst="roundRect">
                <a:avLst>
                  <a:gd name="adj" fmla="val 4040"/>
                </a:avLst>
              </a:prstGeom>
              <a:gradFill>
                <a:gsLst>
                  <a:gs pos="90000">
                    <a:srgbClr val="0E4A51">
                      <a:alpha val="50000"/>
                    </a:srgbClr>
                  </a:gs>
                  <a:gs pos="0">
                    <a:srgbClr val="E54949"/>
                  </a:gs>
                </a:gsLst>
                <a:lin ang="2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678D408-5101-D9F3-F9A1-89E37F6C6C83}"/>
                  </a:ext>
                </a:extLst>
              </p:cNvPr>
              <p:cNvGrpSpPr/>
              <p:nvPr/>
            </p:nvGrpSpPr>
            <p:grpSpPr>
              <a:xfrm>
                <a:off x="4743003" y="1436409"/>
                <a:ext cx="2665411" cy="4527550"/>
                <a:chOff x="6278603" y="1626868"/>
                <a:chExt cx="2665411" cy="4527550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3A05748B-7335-D428-C597-C509CF57D817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50800" dir="5400000" sx="1000" sy="1000" algn="ctr" rotWithShape="0">
                    <a:srgbClr val="E8E4FC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609A825E-BEF2-94A7-8C29-C5B45485E890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blipFill dpi="0" rotWithShape="1">
                  <a:blip r:embed="rId4">
                    <a:alphaModFix amt="77000"/>
                  </a:blip>
                  <a:srcRect/>
                  <a:stretch>
                    <a:fillRect/>
                  </a:stretch>
                </a:blipFill>
                <a:ln>
                  <a:noFill/>
                </a:ln>
                <a:effectLst>
                  <a:outerShdw blurRad="508000" dist="50800" dir="5400000" sx="70000" sy="70000" algn="ctr" rotWithShape="0">
                    <a:schemeClr val="tx1">
                      <a:lumMod val="75000"/>
                      <a:lumOff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750A2981-05AA-8F4B-5D8B-42CC0BF66748}"/>
                  </a:ext>
                </a:extLst>
              </p:cNvPr>
              <p:cNvSpPr/>
              <p:nvPr/>
            </p:nvSpPr>
            <p:spPr>
              <a:xfrm>
                <a:off x="5514535" y="1651039"/>
                <a:ext cx="1722120" cy="1722120"/>
              </a:xfrm>
              <a:prstGeom prst="roundRect">
                <a:avLst>
                  <a:gd name="adj" fmla="val 5162"/>
                </a:avLst>
              </a:prstGeom>
              <a:pattFill prst="weave">
                <a:fgClr>
                  <a:srgbClr val="569DA2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5BA572A-B4B0-B43E-03A2-7F6BE9030649}"/>
                  </a:ext>
                </a:extLst>
              </p:cNvPr>
              <p:cNvSpPr txBox="1"/>
              <p:nvPr/>
            </p:nvSpPr>
            <p:spPr>
              <a:xfrm>
                <a:off x="5142972" y="3862248"/>
                <a:ext cx="2388319" cy="2008050"/>
              </a:xfrm>
              <a:prstGeom prst="rect">
                <a:avLst/>
              </a:prstGeom>
              <a:noFill/>
              <a:effectLst>
                <a:reflection blurRad="6350" endPos="0" dir="5400000" sy="-100000" algn="bl" rotWithShape="0"/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Manufacturer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Aston Martin</a:t>
                </a:r>
              </a:p>
              <a:p>
                <a:endParaRPr lang="en-US" sz="12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Top Speed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Approximately 195 mph (314 km/h) </a:t>
                </a:r>
              </a:p>
              <a:p>
                <a:r>
                  <a:rPr lang="en-US" sz="12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Launch Date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2018</a:t>
                </a: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Engine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</a:t>
                </a:r>
                <a:r>
                  <a:rPr lang="en-US" sz="1200" kern="100" dirty="0">
                    <a:solidFill>
                      <a:schemeClr val="bg1"/>
                    </a:solidFill>
                    <a:effectLst/>
                    <a:latin typeface="Adobe Fan Heiti Std B" panose="020B0700000000000000" pitchFamily="34" charset="-128"/>
                    <a:ea typeface="Adobe Fan Heiti Std B" panose="020B0700000000000000" pitchFamily="34" charset="-128"/>
                    <a:cs typeface="Times New Roman" panose="02020603050405020304" pitchFamily="18" charset="0"/>
                  </a:rPr>
                  <a:t>4.0-liter twin-turbocharged V8 engine  </a:t>
                </a: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Torque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Approximately 505 lb.-ft (685 Nm)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844B4D8-D823-F6E7-24BD-8E5AA0AA153E}"/>
                  </a:ext>
                </a:extLst>
              </p:cNvPr>
              <p:cNvSpPr txBox="1"/>
              <p:nvPr/>
            </p:nvSpPr>
            <p:spPr>
              <a:xfrm rot="16200000">
                <a:off x="2827005" y="3061056"/>
                <a:ext cx="4590976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kern="100" dirty="0">
                    <a:solidFill>
                      <a:schemeClr val="bg1"/>
                    </a:solidFill>
                    <a:effectLst/>
                    <a:latin typeface="Adobe Fan Heiti Std B" panose="020B0700000000000000" pitchFamily="34" charset="-128"/>
                    <a:ea typeface="Adobe Fan Heiti Std B" panose="020B0700000000000000" pitchFamily="34" charset="-128"/>
                    <a:cs typeface="Times New Roman" panose="02020603050405020304" pitchFamily="18" charset="0"/>
                  </a:rPr>
                  <a:t>Aston Martin Vantage  </a:t>
                </a:r>
              </a:p>
              <a:p>
                <a:endParaRPr lang="en-US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</p:txBody>
          </p:sp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F3F2375F-BB59-9630-39CA-C22EBCCC5C3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5867" t="-146" r="38047" b="146"/>
              <a:stretch/>
            </p:blipFill>
            <p:spPr>
              <a:xfrm>
                <a:off x="5304176" y="1865668"/>
                <a:ext cx="1722121" cy="1722121"/>
              </a:xfrm>
              <a:prstGeom prst="roundRect">
                <a:avLst>
                  <a:gd name="adj" fmla="val 10767"/>
                </a:avLst>
              </a:prstGeom>
              <a:effectLst>
                <a:outerShdw blurRad="368300" dist="38100" dir="18900000" algn="bl" rotWithShape="0">
                  <a:prstClr val="black">
                    <a:alpha val="89000"/>
                  </a:prstClr>
                </a:outerShdw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748167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7B13183-FCB3-870C-EECD-CE57EB3C0A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66" r="14170"/>
          <a:stretch/>
        </p:blipFill>
        <p:spPr>
          <a:xfrm>
            <a:off x="9689370" y="1997963"/>
            <a:ext cx="1740630" cy="1740630"/>
          </a:xfrm>
          <a:prstGeom prst="roundRect">
            <a:avLst>
              <a:gd name="adj" fmla="val 9966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822836B-055D-6E26-ADFB-3D8EE4EDB00A}"/>
              </a:ext>
            </a:extLst>
          </p:cNvPr>
          <p:cNvGrpSpPr/>
          <p:nvPr/>
        </p:nvGrpSpPr>
        <p:grpSpPr>
          <a:xfrm>
            <a:off x="5151754" y="108031"/>
            <a:ext cx="3571500" cy="6857280"/>
            <a:chOff x="5151754" y="10803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5151754" y="10803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17DE656-95A7-C9D6-7C5F-D32179B34917}"/>
                </a:ext>
              </a:extLst>
            </p:cNvPr>
            <p:cNvGrpSpPr/>
            <p:nvPr/>
          </p:nvGrpSpPr>
          <p:grpSpPr>
            <a:xfrm>
              <a:off x="5419862" y="1139863"/>
              <a:ext cx="3009160" cy="4825329"/>
              <a:chOff x="5419862" y="1139863"/>
              <a:chExt cx="3009160" cy="4825329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96DBCF33-9FFD-0CBD-BAD1-88483DCEAFC3}"/>
                  </a:ext>
                </a:extLst>
              </p:cNvPr>
              <p:cNvSpPr/>
              <p:nvPr/>
            </p:nvSpPr>
            <p:spPr>
              <a:xfrm>
                <a:off x="5763611" y="1139863"/>
                <a:ext cx="2665411" cy="4527550"/>
              </a:xfrm>
              <a:prstGeom prst="roundRect">
                <a:avLst>
                  <a:gd name="adj" fmla="val 4040"/>
                </a:avLst>
              </a:prstGeom>
              <a:gradFill>
                <a:gsLst>
                  <a:gs pos="90000">
                    <a:srgbClr val="0E4A51">
                      <a:alpha val="50000"/>
                    </a:srgbClr>
                  </a:gs>
                  <a:gs pos="0">
                    <a:srgbClr val="E54949"/>
                  </a:gs>
                </a:gsLst>
                <a:lin ang="2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678D408-5101-D9F3-F9A1-89E37F6C6C83}"/>
                  </a:ext>
                </a:extLst>
              </p:cNvPr>
              <p:cNvGrpSpPr/>
              <p:nvPr/>
            </p:nvGrpSpPr>
            <p:grpSpPr>
              <a:xfrm>
                <a:off x="5497383" y="1405929"/>
                <a:ext cx="2665411" cy="4527550"/>
                <a:chOff x="6278603" y="1626868"/>
                <a:chExt cx="2665411" cy="4527550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3A05748B-7335-D428-C597-C509CF57D817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50800" dir="5400000" sx="1000" sy="1000" algn="ctr" rotWithShape="0">
                    <a:srgbClr val="E8E4FC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609A825E-BEF2-94A7-8C29-C5B45485E890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blipFill dpi="0" rotWithShape="1">
                  <a:blip r:embed="rId4">
                    <a:alphaModFix amt="77000"/>
                  </a:blip>
                  <a:srcRect/>
                  <a:stretch>
                    <a:fillRect/>
                  </a:stretch>
                </a:blipFill>
                <a:ln>
                  <a:noFill/>
                </a:ln>
                <a:effectLst>
                  <a:outerShdw blurRad="508000" dist="50800" dir="5400000" sx="70000" sy="70000" algn="ctr" rotWithShape="0">
                    <a:schemeClr val="tx1">
                      <a:lumMod val="75000"/>
                      <a:lumOff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750A2981-05AA-8F4B-5D8B-42CC0BF66748}"/>
                  </a:ext>
                </a:extLst>
              </p:cNvPr>
              <p:cNvSpPr/>
              <p:nvPr/>
            </p:nvSpPr>
            <p:spPr>
              <a:xfrm>
                <a:off x="6268915" y="1620559"/>
                <a:ext cx="1722120" cy="1722120"/>
              </a:xfrm>
              <a:prstGeom prst="roundRect">
                <a:avLst>
                  <a:gd name="adj" fmla="val 5162"/>
                </a:avLst>
              </a:prstGeom>
              <a:pattFill prst="weave">
                <a:fgClr>
                  <a:srgbClr val="569DA2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5BA572A-B4B0-B43E-03A2-7F6BE9030649}"/>
                  </a:ext>
                </a:extLst>
              </p:cNvPr>
              <p:cNvSpPr txBox="1"/>
              <p:nvPr/>
            </p:nvSpPr>
            <p:spPr>
              <a:xfrm>
                <a:off x="5897352" y="3850817"/>
                <a:ext cx="2265441" cy="1938992"/>
              </a:xfrm>
              <a:prstGeom prst="rect">
                <a:avLst/>
              </a:prstGeom>
              <a:noFill/>
              <a:effectLst>
                <a:reflection blurRad="6350" endPos="0" dir="5400000" sy="-100000" algn="bl" rotWithShape="0"/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Manufacturer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Bugatti</a:t>
                </a:r>
              </a:p>
              <a:p>
                <a:endParaRPr lang="en-US" sz="12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Top Speed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Approximately 253 mph (407 km/h) </a:t>
                </a:r>
              </a:p>
              <a:p>
                <a:r>
                  <a:rPr lang="en-US" sz="12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Launch Date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2005</a:t>
                </a: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Engine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800" dirty="0">
                    <a:effectLst/>
                    <a:latin typeface="Bahnschrift SemiBold" panose="020B0502040204020203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200" dirty="0">
                    <a:solidFill>
                      <a:schemeClr val="bg1"/>
                    </a:solidFill>
                    <a:effectLst/>
                    <a:latin typeface="Adobe Fan Heiti Std B" panose="020B0700000000000000" pitchFamily="34" charset="-128"/>
                    <a:ea typeface="Adobe Fan Heiti Std B" panose="020B0700000000000000" pitchFamily="34" charset="-128"/>
                    <a:cs typeface="Times New Roman" panose="02020603050405020304" pitchFamily="18" charset="0"/>
                  </a:rPr>
                  <a:t>8.0-liter quad-turbo charged W16 engine </a:t>
                </a:r>
                <a:endPara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Torque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</a:t>
                </a:r>
                <a:r>
                  <a:rPr lang="en-US" sz="1200" dirty="0">
                    <a:solidFill>
                      <a:schemeClr val="bg1"/>
                    </a:solidFill>
                    <a:effectLst/>
                    <a:latin typeface="Adobe Fan Heiti Std B" panose="020B0700000000000000" pitchFamily="34" charset="-128"/>
                    <a:ea typeface="Adobe Fan Heiti Std B" panose="020B0700000000000000" pitchFamily="34" charset="-128"/>
                    <a:cs typeface="Times New Roman" panose="02020603050405020304" pitchFamily="18" charset="0"/>
                  </a:rPr>
                  <a:t>Approximately 1,016 lb.-ft (1,500 Nm)</a:t>
                </a:r>
                <a:endPara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844B4D8-D823-F6E7-24BD-8E5AA0AA153E}"/>
                  </a:ext>
                </a:extLst>
              </p:cNvPr>
              <p:cNvSpPr txBox="1"/>
              <p:nvPr/>
            </p:nvSpPr>
            <p:spPr>
              <a:xfrm rot="16200000">
                <a:off x="3416762" y="3377316"/>
                <a:ext cx="459097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bg1"/>
                    </a:solidFill>
                    <a:effectLst/>
                    <a:latin typeface="Adobe Fan Heiti Std B" panose="020B0700000000000000" pitchFamily="34" charset="-128"/>
                    <a:ea typeface="Adobe Fan Heiti Std B" panose="020B0700000000000000" pitchFamily="34" charset="-128"/>
                    <a:cs typeface="Times New Roman" panose="02020603050405020304" pitchFamily="18" charset="0"/>
                  </a:rPr>
                  <a:t>Bugatti Veyron</a:t>
                </a:r>
                <a:endParaRPr lang="en-US" sz="3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71B2CFF-5B5E-DFFC-3BE2-545EC5559E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6764" t="433" r="5202" b="-433"/>
              <a:stretch/>
            </p:blipFill>
            <p:spPr>
              <a:xfrm>
                <a:off x="6076444" y="1793202"/>
                <a:ext cx="1722120" cy="1722120"/>
              </a:xfrm>
              <a:prstGeom prst="roundRect">
                <a:avLst>
                  <a:gd name="adj" fmla="val 6711"/>
                </a:avLst>
              </a:prstGeom>
              <a:effectLst>
                <a:outerShdw blurRad="368300" dist="38100" dir="18900000" algn="bl" rotWithShape="0">
                  <a:prstClr val="black">
                    <a:alpha val="89000"/>
                  </a:prstClr>
                </a:outerShdw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2171994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8326296" y="1839553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93902C-0C52-8F4B-2D19-BA83999DA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8A2025-D88A-BDF0-B21A-5A99F7481E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33" r="14521" b="5850"/>
          <a:stretch/>
        </p:blipFill>
        <p:spPr>
          <a:xfrm>
            <a:off x="9818081" y="3852264"/>
            <a:ext cx="1734897" cy="1620381"/>
          </a:xfrm>
          <a:prstGeom prst="roundRect">
            <a:avLst>
              <a:gd name="adj" fmla="val 8234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6FA4FD5-A691-9A04-6C90-2CFD49189BE8}"/>
              </a:ext>
            </a:extLst>
          </p:cNvPr>
          <p:cNvGrpSpPr/>
          <p:nvPr/>
        </p:nvGrpSpPr>
        <p:grpSpPr>
          <a:xfrm>
            <a:off x="4409167" y="0"/>
            <a:ext cx="3571500" cy="6857280"/>
            <a:chOff x="4409167" y="0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409167" y="0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F71D77F-0AF9-69C7-E09D-CB7D87E82EAE}"/>
                </a:ext>
              </a:extLst>
            </p:cNvPr>
            <p:cNvGrpSpPr/>
            <p:nvPr/>
          </p:nvGrpSpPr>
          <p:grpSpPr>
            <a:xfrm>
              <a:off x="4717182" y="1031832"/>
              <a:ext cx="2969253" cy="4825329"/>
              <a:chOff x="4717182" y="1031832"/>
              <a:chExt cx="2969253" cy="4825329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96DBCF33-9FFD-0CBD-BAD1-88483DCEAFC3}"/>
                  </a:ext>
                </a:extLst>
              </p:cNvPr>
              <p:cNvSpPr/>
              <p:nvPr/>
            </p:nvSpPr>
            <p:spPr>
              <a:xfrm>
                <a:off x="5021024" y="1031832"/>
                <a:ext cx="2665411" cy="4527550"/>
              </a:xfrm>
              <a:prstGeom prst="roundRect">
                <a:avLst>
                  <a:gd name="adj" fmla="val 4040"/>
                </a:avLst>
              </a:prstGeom>
              <a:gradFill>
                <a:gsLst>
                  <a:gs pos="90000">
                    <a:srgbClr val="0E4A51">
                      <a:alpha val="50000"/>
                    </a:srgbClr>
                  </a:gs>
                  <a:gs pos="0">
                    <a:srgbClr val="E54949"/>
                  </a:gs>
                </a:gsLst>
                <a:lin ang="2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678D408-5101-D9F3-F9A1-89E37F6C6C83}"/>
                  </a:ext>
                </a:extLst>
              </p:cNvPr>
              <p:cNvGrpSpPr/>
              <p:nvPr/>
            </p:nvGrpSpPr>
            <p:grpSpPr>
              <a:xfrm>
                <a:off x="4754796" y="1297898"/>
                <a:ext cx="2665411" cy="4527550"/>
                <a:chOff x="6278603" y="1626868"/>
                <a:chExt cx="2665411" cy="4527550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3A05748B-7335-D428-C597-C509CF57D817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50800" dir="5400000" sx="1000" sy="1000" algn="ctr" rotWithShape="0">
                    <a:srgbClr val="E8E4FC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609A825E-BEF2-94A7-8C29-C5B45485E890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blipFill dpi="0" rotWithShape="1">
                  <a:blip r:embed="rId5">
                    <a:alphaModFix amt="77000"/>
                  </a:blip>
                  <a:srcRect/>
                  <a:stretch>
                    <a:fillRect/>
                  </a:stretch>
                </a:blipFill>
                <a:ln>
                  <a:noFill/>
                </a:ln>
                <a:effectLst>
                  <a:outerShdw blurRad="508000" dist="50800" dir="5400000" sx="70000" sy="70000" algn="ctr" rotWithShape="0">
                    <a:schemeClr val="tx1">
                      <a:lumMod val="75000"/>
                      <a:lumOff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750A2981-05AA-8F4B-5D8B-42CC0BF66748}"/>
                  </a:ext>
                </a:extLst>
              </p:cNvPr>
              <p:cNvSpPr/>
              <p:nvPr/>
            </p:nvSpPr>
            <p:spPr>
              <a:xfrm>
                <a:off x="5526328" y="1512528"/>
                <a:ext cx="1722120" cy="1722120"/>
              </a:xfrm>
              <a:prstGeom prst="roundRect">
                <a:avLst>
                  <a:gd name="adj" fmla="val 5162"/>
                </a:avLst>
              </a:prstGeom>
              <a:pattFill prst="weave">
                <a:fgClr>
                  <a:srgbClr val="569DA2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5BA572A-B4B0-B43E-03A2-7F6BE9030649}"/>
                  </a:ext>
                </a:extLst>
              </p:cNvPr>
              <p:cNvSpPr txBox="1"/>
              <p:nvPr/>
            </p:nvSpPr>
            <p:spPr>
              <a:xfrm>
                <a:off x="5154765" y="3723737"/>
                <a:ext cx="2388319" cy="1877437"/>
              </a:xfrm>
              <a:prstGeom prst="rect">
                <a:avLst/>
              </a:prstGeom>
              <a:noFill/>
              <a:effectLst>
                <a:reflection blurRad="6350" endPos="0" dir="5400000" sy="-100000" algn="bl" rotWithShape="0"/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Manufacturer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Ferrari</a:t>
                </a:r>
              </a:p>
              <a:p>
                <a:endParaRPr lang="en-US" sz="12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Top Speed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Approximately 199 mph (320 km/h) </a:t>
                </a:r>
              </a:p>
              <a:p>
                <a:r>
                  <a:rPr lang="en-US" sz="12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Launch Date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2002</a:t>
                </a: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Engine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</a:t>
                </a:r>
                <a:r>
                  <a:rPr lang="en-US" sz="1200" dirty="0">
                    <a:solidFill>
                      <a:schemeClr val="bg1"/>
                    </a:solidFill>
                    <a:effectLst/>
                    <a:latin typeface="Adobe Fan Heiti Std B" panose="020B0700000000000000" pitchFamily="34" charset="-128"/>
                    <a:ea typeface="Adobe Fan Heiti Std B" panose="020B0700000000000000" pitchFamily="34" charset="-128"/>
                    <a:cs typeface="Times New Roman" panose="02020603050405020304" pitchFamily="18" charset="0"/>
                  </a:rPr>
                  <a:t>3.9-liter twin-turbocharged V8 engine </a:t>
                </a:r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Torque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Approximately 561 lb.-ft (760 Nm)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844B4D8-D823-F6E7-24BD-8E5AA0AA153E}"/>
                  </a:ext>
                </a:extLst>
              </p:cNvPr>
              <p:cNvSpPr txBox="1"/>
              <p:nvPr/>
            </p:nvSpPr>
            <p:spPr>
              <a:xfrm rot="16200000">
                <a:off x="2852581" y="3130786"/>
                <a:ext cx="4590976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kern="100" dirty="0">
                    <a:solidFill>
                      <a:schemeClr val="bg1"/>
                    </a:solidFill>
                    <a:effectLst/>
                    <a:latin typeface="Adobe Fan Heiti Std B" panose="020B0700000000000000" pitchFamily="34" charset="-128"/>
                    <a:ea typeface="Adobe Fan Heiti Std B" panose="020B0700000000000000" pitchFamily="34" charset="-128"/>
                    <a:cs typeface="Times New Roman" panose="02020603050405020304" pitchFamily="18" charset="0"/>
                  </a:rPr>
                  <a:t>Ferrari Roma</a:t>
                </a:r>
              </a:p>
              <a:p>
                <a:endParaRPr lang="en-US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</p:txBody>
          </p:sp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1D36FC04-5D74-C67A-3C52-FE162709122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48790" t="7" r="9832" b="-7"/>
              <a:stretch/>
            </p:blipFill>
            <p:spPr>
              <a:xfrm>
                <a:off x="5354569" y="1735551"/>
                <a:ext cx="1722120" cy="1722120"/>
              </a:xfrm>
              <a:prstGeom prst="roundRect">
                <a:avLst>
                  <a:gd name="adj" fmla="val 7449"/>
                </a:avLst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02014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9230060" y="1978064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1B3647B-6A6B-9830-1D53-2DB3EE8B5D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E76DD5-F71F-E091-CB30-9A0722D237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982" r="16982"/>
          <a:stretch/>
        </p:blipFill>
        <p:spPr>
          <a:xfrm>
            <a:off x="8881902" y="4383448"/>
            <a:ext cx="1741542" cy="1741542"/>
          </a:xfrm>
          <a:prstGeom prst="roundRect">
            <a:avLst>
              <a:gd name="adj" fmla="val 901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F22C52F-5413-F49E-7572-8B12B832AA80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5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Lamborghini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202 mph (325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2014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5.2-liter V10 naturally aspirated engine 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</a:t>
              </a:r>
            </a:p>
            <a:p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443 lb.-ft (600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626611" y="3136264"/>
              <a:ext cx="498098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Lamborghini Huracan</a:t>
              </a: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A502A5F-365C-D0F4-0238-0689638C16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6924" t="1154" r="6776" b="8789"/>
            <a:stretch/>
          </p:blipFill>
          <p:spPr>
            <a:xfrm>
              <a:off x="5314832" y="1833639"/>
              <a:ext cx="1727501" cy="1722120"/>
            </a:xfrm>
            <a:prstGeom prst="roundRect">
              <a:avLst>
                <a:gd name="adj" fmla="val 8924"/>
              </a:avLst>
            </a:prstGeom>
            <a:effectLst>
              <a:outerShdw blurRad="368300" dist="38100" dir="18900000" algn="bl" rotWithShape="0">
                <a:prstClr val="black">
                  <a:alpha val="89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783710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9046557" y="2009256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FAD012-01D9-2866-2BAC-0879DDCEB5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D6F72B-0FA2-631D-48F7-311B9C07B3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51" r="11609"/>
          <a:stretch/>
        </p:blipFill>
        <p:spPr>
          <a:xfrm>
            <a:off x="8340642" y="3758549"/>
            <a:ext cx="1750478" cy="1750478"/>
          </a:xfrm>
          <a:prstGeom prst="roundRect">
            <a:avLst>
              <a:gd name="adj" fmla="val 6873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3ED723E-BCF2-64CE-8D1E-EB852763D7D9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A05748B-7335-D428-C597-C509CF57D817}"/>
                </a:ext>
              </a:extLst>
            </p:cNvPr>
            <p:cNvSpPr/>
            <p:nvPr/>
          </p:nvSpPr>
          <p:spPr>
            <a:xfrm>
              <a:off x="4743003" y="1436409"/>
              <a:ext cx="2665411" cy="4527550"/>
            </a:xfrm>
            <a:prstGeom prst="roundRect">
              <a:avLst>
                <a:gd name="adj" fmla="val 404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50800" dir="5400000" sx="1000" sy="1000" algn="ctr" rotWithShape="0">
                <a:srgbClr val="E8E4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09A825E-BEF2-94A7-8C29-C5B45485E890}"/>
                </a:ext>
              </a:extLst>
            </p:cNvPr>
            <p:cNvSpPr/>
            <p:nvPr/>
          </p:nvSpPr>
          <p:spPr>
            <a:xfrm>
              <a:off x="4743003" y="1436409"/>
              <a:ext cx="2665411" cy="4527550"/>
            </a:xfrm>
            <a:prstGeom prst="roundRect">
              <a:avLst>
                <a:gd name="adj" fmla="val 4040"/>
              </a:avLst>
            </a:prstGeom>
            <a:blipFill dpi="0" rotWithShape="1">
              <a:blip r:embed="rId5">
                <a:alphaModFix amt="77000"/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0" dist="50800" dir="5400000" sx="70000" sy="70000" algn="ctr" rotWithShape="0">
                <a:schemeClr val="tx1">
                  <a:lumMod val="75000"/>
                  <a:lumOff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2062103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McLaren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250 mph (403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2020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4.0-liter twin-turbocharged V8 engine with hybrid assistance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848 lb.-ft (1,150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799192" y="3269297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kern="1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McLaren Speedtail</a:t>
              </a:r>
              <a:endParaRPr lang="en-US" sz="3200" b="1" kern="100" dirty="0">
                <a:solidFill>
                  <a:schemeClr val="bg1"/>
                </a:solidFill>
                <a:effectLst/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anose="02020603050405020304" pitchFamily="18" charset="0"/>
              </a:endParaRP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BA0698D-D335-CC6E-A76A-74DA8087BE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3279" r="14048" b="432"/>
            <a:stretch/>
          </p:blipFill>
          <p:spPr>
            <a:xfrm>
              <a:off x="5342776" y="1840308"/>
              <a:ext cx="1722120" cy="1722120"/>
            </a:xfrm>
            <a:prstGeom prst="roundRect">
              <a:avLst>
                <a:gd name="adj" fmla="val 8555"/>
              </a:avLst>
            </a:prstGeom>
            <a:effectLst>
              <a:outerShdw blurRad="368300" dist="38100" dir="18900000" algn="bl" rotWithShape="0">
                <a:prstClr val="black">
                  <a:alpha val="89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602470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10091120" y="2630882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9460DD1-A2BC-1E79-09A4-A70612CBB5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523BEEA-5002-FAAF-57F9-3EB7FA37BBD0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4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Mercedes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217 mph (350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2023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1.6-liter turbocharged V6 hybrid engine 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738 lb.-ft (1,000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827005" y="3061056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Mercedes AMG one</a:t>
              </a:r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  </a:t>
              </a: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9145504-0810-5B22-5D2A-A2454C2C04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0686" t="-342" r="10528" b="342"/>
            <a:stretch/>
          </p:blipFill>
          <p:spPr>
            <a:xfrm>
              <a:off x="5322064" y="1890994"/>
              <a:ext cx="1722120" cy="1722120"/>
            </a:xfrm>
            <a:prstGeom prst="roundRect">
              <a:avLst>
                <a:gd name="adj" fmla="val 5605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1676876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9078307" y="2435263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32348B-7B84-5C9C-2253-084DEFF44D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D5F983-7D35-005D-28DB-C56A89409D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248" r="3322"/>
          <a:stretch/>
        </p:blipFill>
        <p:spPr>
          <a:xfrm>
            <a:off x="9481314" y="4930884"/>
            <a:ext cx="1722119" cy="1722119"/>
          </a:xfrm>
          <a:prstGeom prst="roundRect">
            <a:avLst>
              <a:gd name="adj" fmla="val 8358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4167A36-5333-467F-4274-D19A14D723C7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5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Pagani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217 mph (350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1999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7.3-liter V12 naturally aspirated engine 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750 lb.-ft (1,020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826592" y="2399529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Pagani Zonda</a:t>
              </a:r>
              <a:endParaRPr lang="en-US" sz="3200" b="1" kern="100" dirty="0">
                <a:solidFill>
                  <a:schemeClr val="bg1"/>
                </a:solidFill>
                <a:effectLst/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anose="02020603050405020304" pitchFamily="18" charset="0"/>
              </a:endParaRP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7A96939-D38A-4CAB-7AA3-F8FDAE624D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329" r="46599"/>
            <a:stretch/>
          </p:blipFill>
          <p:spPr>
            <a:xfrm flipH="1">
              <a:off x="5305599" y="1837197"/>
              <a:ext cx="1729954" cy="1729954"/>
            </a:xfrm>
            <a:prstGeom prst="roundRect">
              <a:avLst>
                <a:gd name="adj" fmla="val 7857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1666436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10091120" y="2630882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9460DD1-A2BC-1E79-09A4-A70612CBB5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16C9F77-6E8C-FDAD-2C98-286D34449CF3}"/>
              </a:ext>
            </a:extLst>
          </p:cNvPr>
          <p:cNvGrpSpPr/>
          <p:nvPr/>
        </p:nvGrpSpPr>
        <p:grpSpPr>
          <a:xfrm>
            <a:off x="4391024" y="138511"/>
            <a:ext cx="3571500" cy="6857280"/>
            <a:chOff x="439102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102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4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692771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Rimac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258 mph (412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2021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Four electric motors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1740 lb.-ft (2,360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832700" y="2302910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Rimac Nevera</a:t>
              </a:r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 </a:t>
              </a: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539F917-6CEF-A21D-4ABB-870E94F0F6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367" t="181" r="39897" b="-181"/>
            <a:stretch/>
          </p:blipFill>
          <p:spPr>
            <a:xfrm flipH="1">
              <a:off x="5304177" y="1889580"/>
              <a:ext cx="1722119" cy="1722119"/>
            </a:xfrm>
            <a:prstGeom prst="roundRect">
              <a:avLst>
                <a:gd name="adj" fmla="val 8555"/>
              </a:avLst>
            </a:prstGeom>
            <a:effectLst>
              <a:outerShdw blurRad="368300" dist="38100" dir="18900000" algn="bl" rotWithShape="0">
                <a:prstClr val="black">
                  <a:alpha val="89000"/>
                </a:prstClr>
              </a:outerShdw>
            </a:effectLst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BD6BF9E-95F5-634C-F2B9-E14E04E0EA3A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E6B21EC-92A0-74BD-F06E-AD392DE7FFAF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345F21BB-DA39-5E2B-E8CC-2BE23BDA5090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B67FAF7-8B3B-EB17-F175-99A6C27AFBCC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52E1AFD7-B155-3CB6-CC8B-8717E8120473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93E7E79A-5C15-7C85-70AA-63BB49914F7A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4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A75A314F-1DC2-8C2D-FA32-263D659E37A0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FA32FFE-75DA-48D2-B437-4431C1A77F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231" t="-778" r="9078" b="778"/>
            <a:stretch/>
          </p:blipFill>
          <p:spPr>
            <a:xfrm>
              <a:off x="5234940" y="1939965"/>
              <a:ext cx="1722120" cy="1722120"/>
            </a:xfrm>
            <a:prstGeom prst="roundRect">
              <a:avLst>
                <a:gd name="adj" fmla="val 8260"/>
              </a:avLst>
            </a:prstGeom>
            <a:effectLst>
              <a:outerShdw blurRad="368300" dist="38100" dir="18900000" sx="99000" sy="99000" algn="bl" rotWithShape="0">
                <a:prstClr val="black">
                  <a:alpha val="89000"/>
                </a:prstClr>
              </a:outerShdw>
            </a:effectLst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69F0E05-D780-8A9B-1377-DB2AF2560498}"/>
                </a:ext>
              </a:extLst>
            </p:cNvPr>
            <p:cNvSpPr txBox="1"/>
            <p:nvPr/>
          </p:nvSpPr>
          <p:spPr>
            <a:xfrm>
              <a:off x="5181435" y="3724054"/>
              <a:ext cx="2388319" cy="2062103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Aston Martin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250 mph (402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2020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Cosworth-developed 6.5-liter V12 naturally aspirat-  ed engine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757 lb.-ft (1,027 Nm)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E675C08-7298-0D7C-62EE-36ECD96DAEC7}"/>
                </a:ext>
              </a:extLst>
            </p:cNvPr>
            <p:cNvSpPr txBox="1"/>
            <p:nvPr/>
          </p:nvSpPr>
          <p:spPr>
            <a:xfrm rot="16200000">
              <a:off x="2827005" y="3061056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Aston Martin Valkyrie  </a:t>
              </a: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024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8C5BC88-1A9F-9EC8-CB60-1E5CEF84AC19}"/>
              </a:ext>
            </a:extLst>
          </p:cNvPr>
          <p:cNvGrpSpPr/>
          <p:nvPr/>
        </p:nvGrpSpPr>
        <p:grpSpPr>
          <a:xfrm>
            <a:off x="5151754" y="108031"/>
            <a:ext cx="3571500" cy="6857280"/>
            <a:chOff x="5151754" y="10803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5151754" y="10803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763611" y="113986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5497383" y="140592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3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6268915" y="162055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897352" y="3850817"/>
              <a:ext cx="2265441" cy="1938992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Bugatti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261 mph (420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2016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800" dirty="0">
                  <a:effectLst/>
                  <a:latin typeface="Bahnschrift SemiBold" panose="020B0502040204020203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8.0-liter quad-turbo charged W16 engine </a:t>
              </a:r>
              <a:endParaRPr lang="en-US" sz="1200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Approximately 1,180 lb.-ft (1,600 Nm)</a:t>
              </a:r>
              <a:endParaRPr lang="en-US" sz="1200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3416762" y="3377316"/>
              <a:ext cx="45909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Bugatti Chiron</a:t>
              </a:r>
              <a:endParaRPr lang="en-US" sz="3200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7B13183-FCB3-870C-EECD-CE57EB3C0A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366" r="14170"/>
            <a:stretch/>
          </p:blipFill>
          <p:spPr>
            <a:xfrm>
              <a:off x="6049302" y="1890013"/>
              <a:ext cx="1740630" cy="1740630"/>
            </a:xfrm>
            <a:prstGeom prst="roundRect">
              <a:avLst>
                <a:gd name="adj" fmla="val 9966"/>
              </a:avLst>
            </a:prstGeom>
            <a:effectLst>
              <a:outerShdw blurRad="368300" dist="38100" dir="18900000" sx="99000" sy="99000" algn="bl" rotWithShape="0">
                <a:prstClr val="black">
                  <a:alpha val="89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5357491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10091120" y="2630882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9460DD1-A2BC-1E79-09A4-A70612CBB5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39F917-6CEF-A21D-4ABB-870E94F0F6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367" t="181" r="39897" b="-181"/>
          <a:stretch/>
        </p:blipFill>
        <p:spPr>
          <a:xfrm flipH="1">
            <a:off x="9101477" y="705525"/>
            <a:ext cx="1722119" cy="1722119"/>
          </a:xfrm>
          <a:prstGeom prst="roundRect">
            <a:avLst>
              <a:gd name="adj" fmla="val 8555"/>
            </a:avLst>
          </a:prstGeom>
          <a:effectLst>
            <a:outerShdw blurRad="368300" dist="38100" dir="18900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3E045C9-EDD4-0FA8-83DC-4F8961A3CE2E}"/>
              </a:ext>
            </a:extLst>
          </p:cNvPr>
          <p:cNvGrpSpPr/>
          <p:nvPr/>
        </p:nvGrpSpPr>
        <p:grpSpPr>
          <a:xfrm>
            <a:off x="4391024" y="138511"/>
            <a:ext cx="3571500" cy="6857280"/>
            <a:chOff x="439102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102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5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692771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Lotus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200 mph (322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2020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Four electric motors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1254 lb.-ft (1,700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832700" y="2302910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Lotus </a:t>
              </a:r>
              <a:r>
                <a:rPr lang="en-US" sz="3200" b="1" kern="1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Evija</a:t>
              </a:r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 </a:t>
              </a: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D5D050-1A9A-A48A-C01C-A5CCFADF4D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6480" r="16140"/>
            <a:stretch/>
          </p:blipFill>
          <p:spPr>
            <a:xfrm>
              <a:off x="5226653" y="1871209"/>
              <a:ext cx="1764817" cy="1764817"/>
            </a:xfrm>
            <a:prstGeom prst="roundRect">
              <a:avLst>
                <a:gd name="adj" fmla="val 10190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700803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8326296" y="1839553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93902C-0C52-8F4B-2D19-BA83999DA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CA9DFAD-B331-631E-125A-0EE8C3786CDE}"/>
              </a:ext>
            </a:extLst>
          </p:cNvPr>
          <p:cNvGrpSpPr/>
          <p:nvPr/>
        </p:nvGrpSpPr>
        <p:grpSpPr>
          <a:xfrm>
            <a:off x="4409167" y="0"/>
            <a:ext cx="3571500" cy="6857280"/>
            <a:chOff x="4409167" y="0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409167" y="0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21024" y="1031832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54796" y="1297898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4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26328" y="1512528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54765" y="3723737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Ferrari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218 mph (350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2002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6.0-liter V12 naturally aspirated engine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485 lb.-ft (658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852581" y="3130786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Ferrari Enzo</a:t>
              </a: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58A2025-D88A-BDF0-B21A-5A99F7481E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4033" r="14521" b="5850"/>
            <a:stretch/>
          </p:blipFill>
          <p:spPr>
            <a:xfrm>
              <a:off x="5309581" y="1733050"/>
              <a:ext cx="1734897" cy="1620381"/>
            </a:xfrm>
            <a:prstGeom prst="roundRect">
              <a:avLst>
                <a:gd name="adj" fmla="val 8234"/>
              </a:avLst>
            </a:prstGeom>
            <a:effectLst>
              <a:outerShdw blurRad="368300" dist="38100" dir="18900000" sx="99000" sy="99000" algn="bl" rotWithShape="0">
                <a:prstClr val="black">
                  <a:alpha val="89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241053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9496760" y="2117088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177B820-271E-7F11-37B1-85DB22A0A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286308" y="1070569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4481F15-9969-048B-B069-C6FEC7023EF7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4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Ford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216 mph (348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2020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kern="100" dirty="0">
                  <a:solidFill>
                    <a:srgbClr val="FFFFFF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3.5-liter twin-turbocharged V6 engine  </a:t>
              </a:r>
              <a:endParaRPr lang="en-US" sz="1200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550 lb.-ft (746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847484" y="3156902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Ford GT</a:t>
              </a: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0864A72-F5F1-716E-E8F1-2962ECF30B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4751" t="-296" r="9263" b="296"/>
            <a:stretch/>
          </p:blipFill>
          <p:spPr>
            <a:xfrm>
              <a:off x="5304177" y="1865669"/>
              <a:ext cx="1722120" cy="1722120"/>
            </a:xfrm>
            <a:prstGeom prst="roundRect">
              <a:avLst>
                <a:gd name="adj" fmla="val 10399"/>
              </a:avLst>
            </a:prstGeom>
            <a:effectLst>
              <a:outerShdw blurRad="368300" dist="38100" dir="18900000" sx="99000" sy="99000" algn="bl" rotWithShape="0">
                <a:prstClr val="black">
                  <a:alpha val="89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92010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10348307" y="1651039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071ED9-ED61-0BCB-5A67-CA4F91479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5F19C3B-FC82-99B8-6F7A-6BF99B184214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5A1C939-8022-63F1-0030-6957D84AB504}"/>
                </a:ext>
              </a:extLst>
            </p:cNvPr>
            <p:cNvGrpSpPr/>
            <p:nvPr/>
          </p:nvGrpSpPr>
          <p:grpSpPr>
            <a:xfrm>
              <a:off x="4677108" y="894041"/>
              <a:ext cx="2997534" cy="5069918"/>
              <a:chOff x="4677108" y="894041"/>
              <a:chExt cx="2997534" cy="5069918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96DBCF33-9FFD-0CBD-BAD1-88483DCEAFC3}"/>
                  </a:ext>
                </a:extLst>
              </p:cNvPr>
              <p:cNvSpPr/>
              <p:nvPr/>
            </p:nvSpPr>
            <p:spPr>
              <a:xfrm>
                <a:off x="5009231" y="1170343"/>
                <a:ext cx="2665411" cy="4527550"/>
              </a:xfrm>
              <a:prstGeom prst="roundRect">
                <a:avLst>
                  <a:gd name="adj" fmla="val 4040"/>
                </a:avLst>
              </a:prstGeom>
              <a:gradFill>
                <a:gsLst>
                  <a:gs pos="90000">
                    <a:srgbClr val="0E4A51">
                      <a:alpha val="50000"/>
                    </a:srgbClr>
                  </a:gs>
                  <a:gs pos="0">
                    <a:srgbClr val="E54949"/>
                  </a:gs>
                </a:gsLst>
                <a:lin ang="2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678D408-5101-D9F3-F9A1-89E37F6C6C83}"/>
                  </a:ext>
                </a:extLst>
              </p:cNvPr>
              <p:cNvGrpSpPr/>
              <p:nvPr/>
            </p:nvGrpSpPr>
            <p:grpSpPr>
              <a:xfrm>
                <a:off x="4743003" y="1436409"/>
                <a:ext cx="2665411" cy="4527550"/>
                <a:chOff x="6278603" y="1626868"/>
                <a:chExt cx="2665411" cy="4527550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3A05748B-7335-D428-C597-C509CF57D817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50800" dir="5400000" sx="1000" sy="1000" algn="ctr" rotWithShape="0">
                    <a:srgbClr val="E8E4FC"/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" name="Rectangle: Rounded Corners 9">
                  <a:extLst>
                    <a:ext uri="{FF2B5EF4-FFF2-40B4-BE49-F238E27FC236}">
                      <a16:creationId xmlns:a16="http://schemas.microsoft.com/office/drawing/2014/main" id="{609A825E-BEF2-94A7-8C29-C5B45485E890}"/>
                    </a:ext>
                  </a:extLst>
                </p:cNvPr>
                <p:cNvSpPr/>
                <p:nvPr/>
              </p:nvSpPr>
              <p:spPr>
                <a:xfrm>
                  <a:off x="6278603" y="1626868"/>
                  <a:ext cx="2665411" cy="4527550"/>
                </a:xfrm>
                <a:prstGeom prst="roundRect">
                  <a:avLst>
                    <a:gd name="adj" fmla="val 4040"/>
                  </a:avLst>
                </a:prstGeom>
                <a:blipFill dpi="0" rotWithShape="1">
                  <a:blip r:embed="rId4">
                    <a:alphaModFix amt="77000"/>
                  </a:blip>
                  <a:srcRect/>
                  <a:stretch>
                    <a:fillRect/>
                  </a:stretch>
                </a:blipFill>
                <a:ln>
                  <a:noFill/>
                </a:ln>
                <a:effectLst>
                  <a:outerShdw blurRad="508000" dist="50800" dir="5400000" sx="70000" sy="70000" algn="ctr" rotWithShape="0">
                    <a:schemeClr val="tx1">
                      <a:lumMod val="75000"/>
                      <a:lumOff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750A2981-05AA-8F4B-5D8B-42CC0BF66748}"/>
                  </a:ext>
                </a:extLst>
              </p:cNvPr>
              <p:cNvSpPr/>
              <p:nvPr/>
            </p:nvSpPr>
            <p:spPr>
              <a:xfrm>
                <a:off x="5514535" y="1651039"/>
                <a:ext cx="1722120" cy="1722120"/>
              </a:xfrm>
              <a:prstGeom prst="roundRect">
                <a:avLst>
                  <a:gd name="adj" fmla="val 5162"/>
                </a:avLst>
              </a:prstGeom>
              <a:pattFill prst="weave">
                <a:fgClr>
                  <a:srgbClr val="569DA2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5BA572A-B4B0-B43E-03A2-7F6BE9030649}"/>
                  </a:ext>
                </a:extLst>
              </p:cNvPr>
              <p:cNvSpPr txBox="1"/>
              <p:nvPr/>
            </p:nvSpPr>
            <p:spPr>
              <a:xfrm>
                <a:off x="5142972" y="3862248"/>
                <a:ext cx="2388319" cy="1877437"/>
              </a:xfrm>
              <a:prstGeom prst="rect">
                <a:avLst/>
              </a:prstGeom>
              <a:noFill/>
              <a:effectLst>
                <a:reflection blurRad="6350" endPos="0" dir="5400000" sy="-100000" algn="bl" rotWithShape="0"/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Manufacturer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Koenigsegg</a:t>
                </a:r>
              </a:p>
              <a:p>
                <a:endParaRPr lang="en-US" sz="1200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endParaRP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Top Speed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Approximately 300 mph (482 km/h) </a:t>
                </a:r>
              </a:p>
              <a:p>
                <a:r>
                  <a:rPr lang="en-US" sz="12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Launch Date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2020</a:t>
                </a: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Engine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</a:t>
                </a:r>
                <a:r>
                  <a:rPr lang="en-US" sz="1200" dirty="0">
                    <a:solidFill>
                      <a:schemeClr val="bg1"/>
                    </a:solidFill>
                    <a:effectLst/>
                    <a:latin typeface="Adobe Fan Heiti Std B" panose="020B0700000000000000" pitchFamily="34" charset="-128"/>
                    <a:ea typeface="Adobe Fan Heiti Std B" panose="020B0700000000000000" pitchFamily="34" charset="-128"/>
                    <a:cs typeface="Times New Roman" panose="02020603050405020304" pitchFamily="18" charset="0"/>
                  </a:rPr>
                  <a:t>5.0-liter twin-turbocharged V8 engine </a:t>
                </a:r>
              </a:p>
              <a:p>
                <a:r>
                  <a:rPr lang="en-US" sz="1400" b="1" dirty="0">
                    <a:solidFill>
                      <a:schemeClr val="accent2">
                        <a:lumMod val="20000"/>
                        <a:lumOff val="80000"/>
                      </a:schemeClr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Torque</a:t>
                </a:r>
                <a:r>
                  <a:rPr lang="en-US" sz="1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:</a:t>
                </a:r>
                <a:r>
                  <a:rPr lang="en-US" sz="1200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 Approximately 1106 lb.-ft (1,500 Nm)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844B4D8-D823-F6E7-24BD-8E5AA0AA153E}"/>
                  </a:ext>
                </a:extLst>
              </p:cNvPr>
              <p:cNvSpPr txBox="1"/>
              <p:nvPr/>
            </p:nvSpPr>
            <p:spPr>
              <a:xfrm rot="16200000">
                <a:off x="2674008" y="2897141"/>
                <a:ext cx="459097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  <a:latin typeface="Adobe Fan Heiti Std B" panose="020B0700000000000000" pitchFamily="34" charset="-128"/>
                    <a:ea typeface="Adobe Fan Heiti Std B" panose="020B0700000000000000" pitchFamily="34" charset="-128"/>
                  </a:rPr>
                  <a:t>Koenigsegg Jesko</a:t>
                </a:r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8E114C06-961A-28B2-9789-06BECD31C0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6661" t="3827" r="33305" b="10595"/>
              <a:stretch/>
            </p:blipFill>
            <p:spPr>
              <a:xfrm>
                <a:off x="5304177" y="1895584"/>
                <a:ext cx="1722120" cy="1722120"/>
              </a:xfrm>
              <a:prstGeom prst="roundRect">
                <a:avLst>
                  <a:gd name="adj" fmla="val 8924"/>
                </a:avLst>
              </a:prstGeom>
              <a:effectLst>
                <a:outerShdw blurRad="368300" dist="38100" dir="18900000" sx="99000" sy="99000" algn="bl" rotWithShape="0">
                  <a:prstClr val="black">
                    <a:alpha val="89000"/>
                  </a:prstClr>
                </a:outerShdw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3952844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9230060" y="1978064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1B3647B-6A6B-9830-1D53-2DB3EE8B5D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D2D81522-B743-7E31-0D6D-B9D190B67D5A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4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Lamborghini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217 mph (350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2011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6.5-liter V12 naturally aspirated engine 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</a:t>
              </a:r>
            </a:p>
            <a:p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509 lb.-ft (690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626611" y="3136264"/>
              <a:ext cx="498098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Lamborghini Aventador</a:t>
              </a: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AE76DD5-F71F-E091-CB30-9A0722D237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6982" r="16982"/>
            <a:stretch/>
          </p:blipFill>
          <p:spPr>
            <a:xfrm>
              <a:off x="5313202" y="1894248"/>
              <a:ext cx="1741542" cy="1741542"/>
            </a:xfrm>
            <a:prstGeom prst="roundRect">
              <a:avLst>
                <a:gd name="adj" fmla="val 9010"/>
              </a:avLst>
            </a:prstGeom>
            <a:effectLst>
              <a:outerShdw blurRad="368300" dist="38100" dir="18900000" sx="99000" sy="99000" algn="bl" rotWithShape="0">
                <a:prstClr val="black">
                  <a:alpha val="89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86214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10451025" y="1978064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B1573E-CB68-DD13-BBA4-D9DB6F63A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9B181DE-539C-EE9B-7A5E-E890EAD0A62C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4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Maserati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186 mph (299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2007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4.7-liter V8 naturally aspirated engine 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</a:t>
              </a:r>
            </a:p>
            <a:p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361 lb.-ft (490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711900" y="3274763"/>
              <a:ext cx="459097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Maserati GranTurismo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8128263-A749-38D4-19AD-E02EDB6CA9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3201" r="8721"/>
            <a:stretch/>
          </p:blipFill>
          <p:spPr>
            <a:xfrm>
              <a:off x="5322064" y="1890994"/>
              <a:ext cx="1722120" cy="1722120"/>
            </a:xfrm>
            <a:prstGeom prst="roundRect">
              <a:avLst>
                <a:gd name="adj" fmla="val 6711"/>
              </a:avLst>
            </a:prstGeom>
            <a:effectLst>
              <a:outerShdw blurRad="368300" dist="38100" dir="18900000" sx="99000" sy="99000" algn="bl" rotWithShape="0">
                <a:prstClr val="black">
                  <a:alpha val="89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153907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9046557" y="2009256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FAD012-01D9-2866-2BAC-0879DDCEB5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2D98CA21-E313-30E8-4C09-08FC1E75C4A2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A05748B-7335-D428-C597-C509CF57D817}"/>
                </a:ext>
              </a:extLst>
            </p:cNvPr>
            <p:cNvSpPr/>
            <p:nvPr/>
          </p:nvSpPr>
          <p:spPr>
            <a:xfrm>
              <a:off x="4743003" y="1436409"/>
              <a:ext cx="2665411" cy="4527550"/>
            </a:xfrm>
            <a:prstGeom prst="roundRect">
              <a:avLst>
                <a:gd name="adj" fmla="val 404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50800" dir="5400000" sx="1000" sy="1000" algn="ctr" rotWithShape="0">
                <a:srgbClr val="E8E4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09A825E-BEF2-94A7-8C29-C5B45485E890}"/>
                </a:ext>
              </a:extLst>
            </p:cNvPr>
            <p:cNvSpPr/>
            <p:nvPr/>
          </p:nvSpPr>
          <p:spPr>
            <a:xfrm>
              <a:off x="4743003" y="1436409"/>
              <a:ext cx="2665411" cy="4527550"/>
            </a:xfrm>
            <a:prstGeom prst="roundRect">
              <a:avLst>
                <a:gd name="adj" fmla="val 4040"/>
              </a:avLst>
            </a:prstGeom>
            <a:blipFill dpi="0" rotWithShape="1">
              <a:blip r:embed="rId4">
                <a:alphaModFix amt="77000"/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0" dist="50800" dir="5400000" sx="70000" sy="70000" algn="ctr" rotWithShape="0">
                <a:schemeClr val="tx1">
                  <a:lumMod val="75000"/>
                  <a:lumOff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McLaren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208 mph (335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2018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4.0-liter twin-turbocharged V8 engine </a:t>
              </a:r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800 lb.-ft (1,085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799192" y="3269297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kern="1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McLaren Senna</a:t>
              </a:r>
              <a:endParaRPr lang="en-US" sz="3200" b="1" kern="100" dirty="0">
                <a:solidFill>
                  <a:schemeClr val="bg1"/>
                </a:solidFill>
                <a:effectLst/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anose="02020603050405020304" pitchFamily="18" charset="0"/>
              </a:endParaRP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BD6F72B-0FA2-631D-48F7-311B9C07B3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51" r="11609"/>
            <a:stretch/>
          </p:blipFill>
          <p:spPr>
            <a:xfrm>
              <a:off x="5289998" y="1885312"/>
              <a:ext cx="1750478" cy="1750478"/>
            </a:xfrm>
            <a:prstGeom prst="roundRect">
              <a:avLst>
                <a:gd name="adj" fmla="val 6873"/>
              </a:avLst>
            </a:prstGeom>
            <a:effectLst>
              <a:outerShdw blurRad="368300" dist="38100" dir="18900000" sx="99000" sy="99000" algn="bl" rotWithShape="0">
                <a:prstClr val="black">
                  <a:alpha val="89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453342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1E3F60-B850-350F-7A67-8E574E16E5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1" t="-778" r="9078" b="778"/>
          <a:stretch/>
        </p:blipFill>
        <p:spPr>
          <a:xfrm>
            <a:off x="9078307" y="2435263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32348B-7B84-5C9C-2253-084DEFF44D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74" b="23874"/>
          <a:stretch/>
        </p:blipFill>
        <p:spPr>
          <a:xfrm>
            <a:off x="553008" y="705525"/>
            <a:ext cx="1722120" cy="1722120"/>
          </a:xfrm>
          <a:prstGeom prst="roundRect">
            <a:avLst>
              <a:gd name="adj" fmla="val 8260"/>
            </a:avLst>
          </a:prstGeom>
          <a:effectLst>
            <a:outerShdw blurRad="368300" dist="38100" dir="18900000" sx="99000" sy="99000" algn="bl" rotWithShape="0">
              <a:prstClr val="black">
                <a:alpha val="89000"/>
              </a:prstClr>
            </a:outerShdw>
          </a:effec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9A15411-A3D7-5C94-C3F9-CEC93D6A665B}"/>
              </a:ext>
            </a:extLst>
          </p:cNvPr>
          <p:cNvGrpSpPr/>
          <p:nvPr/>
        </p:nvGrpSpPr>
        <p:grpSpPr>
          <a:xfrm>
            <a:off x="4397374" y="138511"/>
            <a:ext cx="3571500" cy="6857280"/>
            <a:chOff x="4397374" y="138511"/>
            <a:chExt cx="3571500" cy="68572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A377C2-D708-66F7-E31E-5F5D09BFAEC6}"/>
                </a:ext>
              </a:extLst>
            </p:cNvPr>
            <p:cNvSpPr>
              <a:spLocks/>
            </p:cNvSpPr>
            <p:nvPr/>
          </p:nvSpPr>
          <p:spPr>
            <a:xfrm>
              <a:off x="4397374" y="138511"/>
              <a:ext cx="3571500" cy="6857280"/>
            </a:xfrm>
            <a:prstGeom prst="rect">
              <a:avLst/>
            </a:prstGeom>
            <a:solidFill>
              <a:srgbClr val="E8E4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6DBCF33-9FFD-0CBD-BAD1-88483DCEAFC3}"/>
                </a:ext>
              </a:extLst>
            </p:cNvPr>
            <p:cNvSpPr/>
            <p:nvPr/>
          </p:nvSpPr>
          <p:spPr>
            <a:xfrm>
              <a:off x="5009231" y="1170343"/>
              <a:ext cx="2665411" cy="4527550"/>
            </a:xfrm>
            <a:prstGeom prst="roundRect">
              <a:avLst>
                <a:gd name="adj" fmla="val 4040"/>
              </a:avLst>
            </a:prstGeom>
            <a:gradFill>
              <a:gsLst>
                <a:gs pos="90000">
                  <a:srgbClr val="0E4A51">
                    <a:alpha val="50000"/>
                  </a:srgbClr>
                </a:gs>
                <a:gs pos="0">
                  <a:srgbClr val="E54949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78D408-5101-D9F3-F9A1-89E37F6C6C83}"/>
                </a:ext>
              </a:extLst>
            </p:cNvPr>
            <p:cNvGrpSpPr/>
            <p:nvPr/>
          </p:nvGrpSpPr>
          <p:grpSpPr>
            <a:xfrm>
              <a:off x="4743003" y="1436409"/>
              <a:ext cx="2665411" cy="4527550"/>
              <a:chOff x="6278603" y="1626868"/>
              <a:chExt cx="2665411" cy="4527550"/>
            </a:xfrm>
          </p:grpSpPr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3A05748B-7335-D428-C597-C509CF57D817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50800" dir="5400000" sx="1000" sy="1000" algn="ctr" rotWithShape="0">
                  <a:srgbClr val="E8E4FC"/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609A825E-BEF2-94A7-8C29-C5B45485E890}"/>
                  </a:ext>
                </a:extLst>
              </p:cNvPr>
              <p:cNvSpPr/>
              <p:nvPr/>
            </p:nvSpPr>
            <p:spPr>
              <a:xfrm>
                <a:off x="6278603" y="1626868"/>
                <a:ext cx="2665411" cy="4527550"/>
              </a:xfrm>
              <a:prstGeom prst="roundRect">
                <a:avLst>
                  <a:gd name="adj" fmla="val 4040"/>
                </a:avLst>
              </a:prstGeom>
              <a:blipFill dpi="0" rotWithShape="1">
                <a:blip r:embed="rId4">
                  <a:alphaModFix amt="77000"/>
                </a:blip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508000" dist="50800" dir="5400000" sx="70000" sy="70000" algn="ctr" rotWithShape="0">
                  <a:schemeClr val="tx1">
                    <a:lumMod val="75000"/>
                    <a:lumOff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50A2981-05AA-8F4B-5D8B-42CC0BF66748}"/>
                </a:ext>
              </a:extLst>
            </p:cNvPr>
            <p:cNvSpPr/>
            <p:nvPr/>
          </p:nvSpPr>
          <p:spPr>
            <a:xfrm>
              <a:off x="5514535" y="1651039"/>
              <a:ext cx="1722120" cy="1722120"/>
            </a:xfrm>
            <a:prstGeom prst="roundRect">
              <a:avLst>
                <a:gd name="adj" fmla="val 5162"/>
              </a:avLst>
            </a:prstGeom>
            <a:pattFill prst="weave">
              <a:fgClr>
                <a:srgbClr val="569DA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5BA572A-B4B0-B43E-03A2-7F6BE9030649}"/>
                </a:ext>
              </a:extLst>
            </p:cNvPr>
            <p:cNvSpPr txBox="1"/>
            <p:nvPr/>
          </p:nvSpPr>
          <p:spPr>
            <a:xfrm>
              <a:off x="5142972" y="3862248"/>
              <a:ext cx="2388319" cy="1877437"/>
            </a:xfrm>
            <a:prstGeom prst="rect">
              <a:avLst/>
            </a:prstGeom>
            <a:noFill/>
            <a:effectLst>
              <a:reflection blurRad="6350" endPos="0" dir="5400000" sy="-100000" algn="bl" rotWithShape="0"/>
            </a:effectLst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Manufacturer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Pagani</a:t>
              </a:r>
            </a:p>
            <a:p>
              <a:endParaRPr lang="en-US" sz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Top Speed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238 mph (384 km/h) </a:t>
              </a:r>
            </a:p>
            <a:p>
              <a:r>
                <a:rPr lang="en-US" sz="12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Launch Date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2012</a:t>
              </a:r>
            </a:p>
            <a:p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Engine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en-US" sz="1200" dirty="0">
                  <a:solidFill>
                    <a:schemeClr val="bg1"/>
                  </a:solidFill>
                  <a:effectLst/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6.0-liter twin-turbocharged V12 engine </a:t>
              </a:r>
              <a:r>
                <a:rPr lang="en-US" sz="1400" b="1" dirty="0">
                  <a:solidFill>
                    <a:schemeClr val="accent2">
                      <a:lumMod val="20000"/>
                      <a:lumOff val="8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Torque</a:t>
              </a:r>
              <a:r>
                <a:rPr lang="en-US" sz="1200" b="1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en-US" sz="12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Approximately 738 lb.-ft (1,000 Nm)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44B4D8-D823-F6E7-24BD-8E5AA0AA153E}"/>
                </a:ext>
              </a:extLst>
            </p:cNvPr>
            <p:cNvSpPr txBox="1"/>
            <p:nvPr/>
          </p:nvSpPr>
          <p:spPr>
            <a:xfrm rot="16200000">
              <a:off x="2826592" y="2399529"/>
              <a:ext cx="459097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kern="100" dirty="0">
                  <a:solidFill>
                    <a:schemeClr val="bg1"/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  <a:cs typeface="Times New Roman" panose="02020603050405020304" pitchFamily="18" charset="0"/>
                </a:rPr>
                <a:t>Pagani Huayra</a:t>
              </a:r>
              <a:endParaRPr lang="en-US" sz="3200" b="1" kern="100" dirty="0">
                <a:solidFill>
                  <a:schemeClr val="bg1"/>
                </a:solidFill>
                <a:effectLst/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anose="02020603050405020304" pitchFamily="18" charset="0"/>
              </a:endParaRPr>
            </a:p>
            <a:p>
              <a:endParaRPr lang="en-US" b="1" dirty="0">
                <a:solidFill>
                  <a:schemeClr val="bg1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4D5F983-7D35-005D-28DB-C56A89409D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4248" r="3322"/>
            <a:stretch/>
          </p:blipFill>
          <p:spPr>
            <a:xfrm>
              <a:off x="5322064" y="1895584"/>
              <a:ext cx="1722119" cy="1722119"/>
            </a:xfrm>
            <a:prstGeom prst="roundRect">
              <a:avLst>
                <a:gd name="adj" fmla="val 8358"/>
              </a:avLst>
            </a:prstGeom>
            <a:effectLst>
              <a:outerShdw blurRad="368300" dist="38100" dir="18900000" sx="99000" sy="99000" algn="bl" rotWithShape="0">
                <a:prstClr val="black">
                  <a:alpha val="89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489595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825</Words>
  <Application>Microsoft Office PowerPoint</Application>
  <PresentationFormat>Widescreen</PresentationFormat>
  <Paragraphs>148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Adobe Fan Heiti Std B</vt:lpstr>
      <vt:lpstr>Arial</vt:lpstr>
      <vt:lpstr>Bahnschrift SemiBold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vivek yadav</dc:creator>
  <cp:lastModifiedBy>vivek yadav</cp:lastModifiedBy>
  <cp:revision>2</cp:revision>
  <dcterms:created xsi:type="dcterms:W3CDTF">2024-08-29T02:07:04Z</dcterms:created>
  <dcterms:modified xsi:type="dcterms:W3CDTF">2024-08-29T05:49:37Z</dcterms:modified>
</cp:coreProperties>
</file>

<file path=docProps/thumbnail.jpeg>
</file>